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60" r:id="rId5"/>
    <p:sldId id="259" r:id="rId6"/>
    <p:sldId id="261"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p:cViewPr varScale="1">
        <p:scale>
          <a:sx n="105" d="100"/>
          <a:sy n="105" d="100"/>
        </p:scale>
        <p:origin x="828" y="96"/>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8/22/2024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8/22/2024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8/22/2024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8/22/2024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8/22/2024</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8/22/2024</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8/22/2024</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8/22/2024</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8/22/2024</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8/22/2024</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06D6E87-7E3A-D435-04E5-A09B0C3F5F20}"/>
              </a:ext>
            </a:extLst>
          </p:cNvPr>
          <p:cNvPicPr>
            <a:picLocks noChangeAspect="1" noChangeArrowheads="1"/>
          </p:cNvPicPr>
          <p:nvPr/>
        </p:nvPicPr>
        <p:blipFill>
          <a:blip r:embed="rId2">
            <a:alphaModFix amt="72000"/>
            <a:extLst>
              <a:ext uri="{28A0092B-C50C-407E-A947-70E740481C1C}">
                <a14:useLocalDpi xmlns:a14="http://schemas.microsoft.com/office/drawing/2010/main" val="0"/>
              </a:ext>
            </a:extLst>
          </a:blip>
          <a:srcRect/>
          <a:stretch>
            <a:fillRect/>
          </a:stretch>
        </p:blipFill>
        <p:spPr bwMode="auto">
          <a:xfrm>
            <a:off x="5235034" y="1700808"/>
            <a:ext cx="6956966" cy="36424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Stettler </a:t>
            </a:r>
          </a:p>
        </p:txBody>
      </p:sp>
      <p:sp>
        <p:nvSpPr>
          <p:cNvPr id="3" name="Subtitle 2"/>
          <p:cNvSpPr>
            <a:spLocks noGrp="1"/>
          </p:cNvSpPr>
          <p:nvPr>
            <p:ph type="subTitle" idx="1"/>
          </p:nvPr>
        </p:nvSpPr>
        <p:spPr/>
        <p:txBody>
          <a:bodyPr/>
          <a:lstStyle/>
          <a:p>
            <a:r>
              <a:rPr lang="en-US" dirty="0"/>
              <a:t>We need Doctors, and we need you! </a:t>
            </a:r>
          </a:p>
        </p:txBody>
      </p:sp>
      <p:pic>
        <p:nvPicPr>
          <p:cNvPr id="1028" name="Picture 4">
            <a:extLst>
              <a:ext uri="{FF2B5EF4-FFF2-40B4-BE49-F238E27FC236}">
                <a16:creationId xmlns:a16="http://schemas.microsoft.com/office/drawing/2014/main" id="{FADA7455-5016-1AAE-8145-6A9A7E46A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98598"/>
            <a:ext cx="4801698" cy="3906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Stettler</a:t>
            </a:r>
          </a:p>
        </p:txBody>
      </p:sp>
      <p:sp>
        <p:nvSpPr>
          <p:cNvPr id="3" name="Content Placeholder 2"/>
          <p:cNvSpPr>
            <a:spLocks noGrp="1"/>
          </p:cNvSpPr>
          <p:nvPr>
            <p:ph idx="1"/>
          </p:nvPr>
        </p:nvSpPr>
        <p:spPr/>
        <p:txBody>
          <a:bodyPr>
            <a:normAutofit lnSpcReduction="10000"/>
          </a:bodyPr>
          <a:lstStyle/>
          <a:p>
            <a:r>
              <a:rPr lang="en-US" dirty="0"/>
              <a:t>79KM east of Red Deer, 84KM to Camrose, 98KM to Drumheller</a:t>
            </a:r>
          </a:p>
          <a:p>
            <a:r>
              <a:rPr lang="en-US" dirty="0"/>
              <a:t>2 hours to Edmonton Airport and 2 Hours to Calgary Airport</a:t>
            </a:r>
          </a:p>
          <a:p>
            <a:r>
              <a:rPr lang="en-US" dirty="0"/>
              <a:t>Known as the “Heart” of Alberta ( geographically/anatomically) Stettler people are known to have big hearts and are very generous and kind.  </a:t>
            </a:r>
          </a:p>
          <a:p>
            <a:r>
              <a:rPr lang="en-US" dirty="0"/>
              <a:t>Prime farming country and has oil and gas production and a prominent amount of manufacture of specialty equipment shipped worldwide.</a:t>
            </a:r>
          </a:p>
          <a:p>
            <a:r>
              <a:rPr lang="en-US" dirty="0"/>
              <a:t>Buffalo Lake is 20 minutes from Stettler and has a large camping and summer population (15,000 people can come to the area on long weekends). It is also an excellent recreation area. Buffalo Lake is the sixth-largest lake in Alberta.</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220"/>
            <a:ext cx="10058400" cy="1325563"/>
          </a:xfrm>
        </p:spPr>
        <p:txBody>
          <a:bodyPr anchor="ctr">
            <a:normAutofit/>
          </a:bodyPr>
          <a:lstStyle/>
          <a:p>
            <a:r>
              <a:rPr lang="en-US" dirty="0"/>
              <a:t>Stettler Town, County, and Village Stats</a:t>
            </a:r>
          </a:p>
        </p:txBody>
      </p:sp>
      <p:pic>
        <p:nvPicPr>
          <p:cNvPr id="7" name="Content Placeholder 6">
            <a:extLst>
              <a:ext uri="{FF2B5EF4-FFF2-40B4-BE49-F238E27FC236}">
                <a16:creationId xmlns:a16="http://schemas.microsoft.com/office/drawing/2014/main" id="{DE294C6B-4286-16A1-3E51-9FFE98032B7E}"/>
              </a:ext>
            </a:extLst>
          </p:cNvPr>
          <p:cNvPicPr>
            <a:picLocks noChangeAspect="1"/>
          </p:cNvPicPr>
          <p:nvPr/>
        </p:nvPicPr>
        <p:blipFill>
          <a:blip r:embed="rId2"/>
          <a:stretch>
            <a:fillRect/>
          </a:stretch>
        </p:blipFill>
        <p:spPr>
          <a:xfrm>
            <a:off x="1125426" y="2042256"/>
            <a:ext cx="1790951" cy="1736953"/>
          </a:xfrm>
          <a:prstGeom prst="rect">
            <a:avLst/>
          </a:prstGeom>
        </p:spPr>
      </p:pic>
      <p:pic>
        <p:nvPicPr>
          <p:cNvPr id="9" name="Picture 8">
            <a:extLst>
              <a:ext uri="{FF2B5EF4-FFF2-40B4-BE49-F238E27FC236}">
                <a16:creationId xmlns:a16="http://schemas.microsoft.com/office/drawing/2014/main" id="{90FA0C46-5D06-ABEE-66D4-BF2DF5819270}"/>
              </a:ext>
            </a:extLst>
          </p:cNvPr>
          <p:cNvPicPr>
            <a:picLocks noChangeAspect="1"/>
          </p:cNvPicPr>
          <p:nvPr/>
        </p:nvPicPr>
        <p:blipFill>
          <a:blip r:embed="rId3"/>
          <a:stretch>
            <a:fillRect/>
          </a:stretch>
        </p:blipFill>
        <p:spPr>
          <a:xfrm>
            <a:off x="2968681" y="2042256"/>
            <a:ext cx="1847072" cy="1738420"/>
          </a:xfrm>
          <a:prstGeom prst="rect">
            <a:avLst/>
          </a:prstGeom>
        </p:spPr>
      </p:pic>
      <p:pic>
        <p:nvPicPr>
          <p:cNvPr id="11" name="Picture 10">
            <a:extLst>
              <a:ext uri="{FF2B5EF4-FFF2-40B4-BE49-F238E27FC236}">
                <a16:creationId xmlns:a16="http://schemas.microsoft.com/office/drawing/2014/main" id="{4ACF06E1-187D-E3BB-2486-7930C92FF67A}"/>
              </a:ext>
            </a:extLst>
          </p:cNvPr>
          <p:cNvPicPr>
            <a:picLocks noChangeAspect="1"/>
          </p:cNvPicPr>
          <p:nvPr/>
        </p:nvPicPr>
        <p:blipFill>
          <a:blip r:embed="rId4"/>
          <a:stretch>
            <a:fillRect/>
          </a:stretch>
        </p:blipFill>
        <p:spPr>
          <a:xfrm>
            <a:off x="4847078" y="2050524"/>
            <a:ext cx="1382357" cy="1738420"/>
          </a:xfrm>
          <a:prstGeom prst="rect">
            <a:avLst/>
          </a:prstGeom>
        </p:spPr>
      </p:pic>
      <p:pic>
        <p:nvPicPr>
          <p:cNvPr id="13" name="Picture 12">
            <a:extLst>
              <a:ext uri="{FF2B5EF4-FFF2-40B4-BE49-F238E27FC236}">
                <a16:creationId xmlns:a16="http://schemas.microsoft.com/office/drawing/2014/main" id="{26FD77EE-BCDE-64F8-6707-F974B4BB79FF}"/>
              </a:ext>
            </a:extLst>
          </p:cNvPr>
          <p:cNvPicPr>
            <a:picLocks noChangeAspect="1"/>
          </p:cNvPicPr>
          <p:nvPr/>
        </p:nvPicPr>
        <p:blipFill>
          <a:blip r:embed="rId5"/>
          <a:stretch>
            <a:fillRect/>
          </a:stretch>
        </p:blipFill>
        <p:spPr>
          <a:xfrm>
            <a:off x="6454373" y="2050524"/>
            <a:ext cx="3039139" cy="1728685"/>
          </a:xfrm>
          <a:prstGeom prst="rect">
            <a:avLst/>
          </a:prstGeom>
        </p:spPr>
      </p:pic>
      <p:pic>
        <p:nvPicPr>
          <p:cNvPr id="15" name="Picture 14">
            <a:extLst>
              <a:ext uri="{FF2B5EF4-FFF2-40B4-BE49-F238E27FC236}">
                <a16:creationId xmlns:a16="http://schemas.microsoft.com/office/drawing/2014/main" id="{BA18FED3-9D16-C2D0-892C-C15920EEEBA2}"/>
              </a:ext>
            </a:extLst>
          </p:cNvPr>
          <p:cNvPicPr>
            <a:picLocks noChangeAspect="1"/>
          </p:cNvPicPr>
          <p:nvPr/>
        </p:nvPicPr>
        <p:blipFill>
          <a:blip r:embed="rId6"/>
          <a:stretch>
            <a:fillRect/>
          </a:stretch>
        </p:blipFill>
        <p:spPr>
          <a:xfrm>
            <a:off x="9715346" y="2050524"/>
            <a:ext cx="1884176" cy="1728685"/>
          </a:xfrm>
          <a:prstGeom prst="rect">
            <a:avLst/>
          </a:prstGeom>
        </p:spPr>
      </p:pic>
      <p:pic>
        <p:nvPicPr>
          <p:cNvPr id="17" name="Picture 16">
            <a:extLst>
              <a:ext uri="{FF2B5EF4-FFF2-40B4-BE49-F238E27FC236}">
                <a16:creationId xmlns:a16="http://schemas.microsoft.com/office/drawing/2014/main" id="{29DC9A1B-4076-289A-1E58-F90C16539897}"/>
              </a:ext>
            </a:extLst>
          </p:cNvPr>
          <p:cNvPicPr>
            <a:picLocks noChangeAspect="1"/>
          </p:cNvPicPr>
          <p:nvPr/>
        </p:nvPicPr>
        <p:blipFill>
          <a:blip r:embed="rId7"/>
          <a:stretch>
            <a:fillRect/>
          </a:stretch>
        </p:blipFill>
        <p:spPr>
          <a:xfrm>
            <a:off x="229953" y="4092930"/>
            <a:ext cx="1790948" cy="2234161"/>
          </a:xfrm>
          <a:prstGeom prst="rect">
            <a:avLst/>
          </a:prstGeom>
        </p:spPr>
      </p:pic>
      <p:pic>
        <p:nvPicPr>
          <p:cNvPr id="19" name="Picture 18">
            <a:extLst>
              <a:ext uri="{FF2B5EF4-FFF2-40B4-BE49-F238E27FC236}">
                <a16:creationId xmlns:a16="http://schemas.microsoft.com/office/drawing/2014/main" id="{70434F63-4FB9-689A-23B5-C35BD96FDD08}"/>
              </a:ext>
            </a:extLst>
          </p:cNvPr>
          <p:cNvPicPr>
            <a:picLocks noChangeAspect="1"/>
          </p:cNvPicPr>
          <p:nvPr/>
        </p:nvPicPr>
        <p:blipFill>
          <a:blip r:embed="rId8"/>
          <a:stretch>
            <a:fillRect/>
          </a:stretch>
        </p:blipFill>
        <p:spPr>
          <a:xfrm>
            <a:off x="2245708" y="4092930"/>
            <a:ext cx="1822213" cy="2230172"/>
          </a:xfrm>
          <a:prstGeom prst="rect">
            <a:avLst/>
          </a:prstGeom>
        </p:spPr>
      </p:pic>
      <p:pic>
        <p:nvPicPr>
          <p:cNvPr id="21" name="Picture 20">
            <a:extLst>
              <a:ext uri="{FF2B5EF4-FFF2-40B4-BE49-F238E27FC236}">
                <a16:creationId xmlns:a16="http://schemas.microsoft.com/office/drawing/2014/main" id="{FAB30715-FBC6-9BC9-67D4-7BFE7BF13B5B}"/>
              </a:ext>
            </a:extLst>
          </p:cNvPr>
          <p:cNvPicPr>
            <a:picLocks noChangeAspect="1"/>
          </p:cNvPicPr>
          <p:nvPr/>
        </p:nvPicPr>
        <p:blipFill>
          <a:blip r:embed="rId9"/>
          <a:stretch>
            <a:fillRect/>
          </a:stretch>
        </p:blipFill>
        <p:spPr>
          <a:xfrm>
            <a:off x="4151784" y="4092930"/>
            <a:ext cx="1801980" cy="2230171"/>
          </a:xfrm>
          <a:prstGeom prst="rect">
            <a:avLst/>
          </a:prstGeom>
        </p:spPr>
      </p:pic>
      <p:pic>
        <p:nvPicPr>
          <p:cNvPr id="23" name="Picture 22">
            <a:extLst>
              <a:ext uri="{FF2B5EF4-FFF2-40B4-BE49-F238E27FC236}">
                <a16:creationId xmlns:a16="http://schemas.microsoft.com/office/drawing/2014/main" id="{1168D52E-3910-C8FF-6B1F-0E82D65610FF}"/>
              </a:ext>
            </a:extLst>
          </p:cNvPr>
          <p:cNvPicPr>
            <a:picLocks noChangeAspect="1"/>
          </p:cNvPicPr>
          <p:nvPr/>
        </p:nvPicPr>
        <p:blipFill>
          <a:blip r:embed="rId10"/>
          <a:stretch>
            <a:fillRect/>
          </a:stretch>
        </p:blipFill>
        <p:spPr>
          <a:xfrm>
            <a:off x="6037627" y="4092930"/>
            <a:ext cx="5988586" cy="2230171"/>
          </a:xfrm>
          <a:prstGeom prst="rect">
            <a:avLst/>
          </a:prstGeom>
        </p:spPr>
      </p:pic>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Area </a:t>
            </a:r>
          </a:p>
        </p:txBody>
      </p:sp>
      <p:sp>
        <p:nvSpPr>
          <p:cNvPr id="3" name="Content Placeholder 2"/>
          <p:cNvSpPr>
            <a:spLocks noGrp="1"/>
          </p:cNvSpPr>
          <p:nvPr>
            <p:ph sz="half" idx="1"/>
          </p:nvPr>
        </p:nvSpPr>
        <p:spPr/>
        <p:txBody>
          <a:bodyPr/>
          <a:lstStyle/>
          <a:p>
            <a:r>
              <a:rPr lang="en-US" dirty="0"/>
              <a:t>Largest center west of the Saskatchewan border</a:t>
            </a:r>
          </a:p>
          <a:p>
            <a:r>
              <a:rPr lang="en-US" dirty="0"/>
              <a:t>Pulls from 23 communities East of Stettler</a:t>
            </a:r>
          </a:p>
          <a:p>
            <a:r>
              <a:rPr lang="en-US" dirty="0"/>
              <a:t>Total drawing area is 35,000 people</a:t>
            </a:r>
          </a:p>
          <a:p>
            <a:r>
              <a:rPr lang="en-US" dirty="0"/>
              <a:t>Largest and most advanced hospital west of the Saskatchewan border (our drawing area) many come for our labor and delivery services.</a:t>
            </a:r>
          </a:p>
        </p:txBody>
      </p:sp>
      <p:pic>
        <p:nvPicPr>
          <p:cNvPr id="8" name="Content Placeholder 7">
            <a:extLst>
              <a:ext uri="{FF2B5EF4-FFF2-40B4-BE49-F238E27FC236}">
                <a16:creationId xmlns:a16="http://schemas.microsoft.com/office/drawing/2014/main" id="{271F58DF-148F-AF50-F6F1-579A3121E3A9}"/>
              </a:ext>
            </a:extLst>
          </p:cNvPr>
          <p:cNvPicPr>
            <a:picLocks noGrp="1" noChangeAspect="1"/>
          </p:cNvPicPr>
          <p:nvPr>
            <p:ph sz="half" idx="2"/>
          </p:nvPr>
        </p:nvPicPr>
        <p:blipFill>
          <a:blip r:embed="rId2"/>
          <a:stretch>
            <a:fillRect/>
          </a:stretch>
        </p:blipFill>
        <p:spPr>
          <a:xfrm>
            <a:off x="6324600" y="2287085"/>
            <a:ext cx="4800600" cy="3652254"/>
          </a:xfrm>
        </p:spPr>
      </p:pic>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Stettler</a:t>
            </a:r>
          </a:p>
        </p:txBody>
      </p:sp>
      <p:pic>
        <p:nvPicPr>
          <p:cNvPr id="10" name="Picture 9">
            <a:extLst>
              <a:ext uri="{FF2B5EF4-FFF2-40B4-BE49-F238E27FC236}">
                <a16:creationId xmlns:a16="http://schemas.microsoft.com/office/drawing/2014/main" id="{AF107E01-4439-190A-CF25-BADC1A9CDD2F}"/>
              </a:ext>
            </a:extLst>
          </p:cNvPr>
          <p:cNvPicPr>
            <a:picLocks noChangeAspect="1"/>
          </p:cNvPicPr>
          <p:nvPr/>
        </p:nvPicPr>
        <p:blipFill>
          <a:blip r:embed="rId2"/>
          <a:stretch>
            <a:fillRect/>
          </a:stretch>
        </p:blipFill>
        <p:spPr>
          <a:xfrm>
            <a:off x="4041864" y="1623135"/>
            <a:ext cx="2382137" cy="1781424"/>
          </a:xfrm>
          <a:prstGeom prst="rect">
            <a:avLst/>
          </a:prstGeom>
        </p:spPr>
      </p:pic>
      <p:pic>
        <p:nvPicPr>
          <p:cNvPr id="14" name="Picture 13">
            <a:extLst>
              <a:ext uri="{FF2B5EF4-FFF2-40B4-BE49-F238E27FC236}">
                <a16:creationId xmlns:a16="http://schemas.microsoft.com/office/drawing/2014/main" id="{D0C03EE6-A43E-2140-51F5-DD73BF8100C1}"/>
              </a:ext>
            </a:extLst>
          </p:cNvPr>
          <p:cNvPicPr>
            <a:picLocks noChangeAspect="1"/>
          </p:cNvPicPr>
          <p:nvPr/>
        </p:nvPicPr>
        <p:blipFill>
          <a:blip r:embed="rId3"/>
          <a:stretch>
            <a:fillRect/>
          </a:stretch>
        </p:blipFill>
        <p:spPr>
          <a:xfrm>
            <a:off x="6672064" y="1655534"/>
            <a:ext cx="2400635" cy="1781424"/>
          </a:xfrm>
          <a:prstGeom prst="rect">
            <a:avLst/>
          </a:prstGeom>
        </p:spPr>
      </p:pic>
      <p:pic>
        <p:nvPicPr>
          <p:cNvPr id="16" name="Picture 15">
            <a:extLst>
              <a:ext uri="{FF2B5EF4-FFF2-40B4-BE49-F238E27FC236}">
                <a16:creationId xmlns:a16="http://schemas.microsoft.com/office/drawing/2014/main" id="{7B7A0392-C67D-B1DA-F3B8-139FEFFB591B}"/>
              </a:ext>
            </a:extLst>
          </p:cNvPr>
          <p:cNvPicPr>
            <a:picLocks noChangeAspect="1"/>
          </p:cNvPicPr>
          <p:nvPr/>
        </p:nvPicPr>
        <p:blipFill>
          <a:blip r:embed="rId4"/>
          <a:stretch>
            <a:fillRect/>
          </a:stretch>
        </p:blipFill>
        <p:spPr>
          <a:xfrm>
            <a:off x="9336360" y="2050200"/>
            <a:ext cx="2295845" cy="1533739"/>
          </a:xfrm>
          <a:prstGeom prst="rect">
            <a:avLst/>
          </a:prstGeom>
        </p:spPr>
      </p:pic>
      <p:pic>
        <p:nvPicPr>
          <p:cNvPr id="18" name="Picture 17">
            <a:extLst>
              <a:ext uri="{FF2B5EF4-FFF2-40B4-BE49-F238E27FC236}">
                <a16:creationId xmlns:a16="http://schemas.microsoft.com/office/drawing/2014/main" id="{570C720B-5CE1-3330-C580-B0E3455CCA61}"/>
              </a:ext>
            </a:extLst>
          </p:cNvPr>
          <p:cNvPicPr>
            <a:picLocks noChangeAspect="1"/>
          </p:cNvPicPr>
          <p:nvPr/>
        </p:nvPicPr>
        <p:blipFill>
          <a:blip r:embed="rId5"/>
          <a:stretch>
            <a:fillRect/>
          </a:stretch>
        </p:blipFill>
        <p:spPr>
          <a:xfrm>
            <a:off x="4201580" y="3284984"/>
            <a:ext cx="6923620" cy="4421042"/>
          </a:xfrm>
          <a:prstGeom prst="rect">
            <a:avLst/>
          </a:prstGeom>
        </p:spPr>
      </p:pic>
      <p:pic>
        <p:nvPicPr>
          <p:cNvPr id="20" name="Picture 19">
            <a:extLst>
              <a:ext uri="{FF2B5EF4-FFF2-40B4-BE49-F238E27FC236}">
                <a16:creationId xmlns:a16="http://schemas.microsoft.com/office/drawing/2014/main" id="{57CFF4B1-0E0B-445F-8148-5CC3FA561748}"/>
              </a:ext>
            </a:extLst>
          </p:cNvPr>
          <p:cNvPicPr>
            <a:picLocks noChangeAspect="1"/>
          </p:cNvPicPr>
          <p:nvPr/>
        </p:nvPicPr>
        <p:blipFill>
          <a:blip r:embed="rId6"/>
          <a:stretch>
            <a:fillRect/>
          </a:stretch>
        </p:blipFill>
        <p:spPr>
          <a:xfrm>
            <a:off x="39005" y="2050200"/>
            <a:ext cx="4221804" cy="4917160"/>
          </a:xfrm>
          <a:prstGeom prst="rect">
            <a:avLst/>
          </a:prstGeom>
        </p:spPr>
      </p:pic>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392" y="404664"/>
            <a:ext cx="11017224" cy="6048672"/>
          </a:xfrm>
        </p:spPr>
        <p:txBody>
          <a:bodyPr/>
          <a:lstStyle/>
          <a:p>
            <a:pPr marL="342900" indent="-342900">
              <a:buFont typeface="Arial" panose="020B0604020202020204" pitchFamily="34" charset="0"/>
              <a:buChar char="•"/>
            </a:pPr>
            <a:r>
              <a:rPr lang="en-US" dirty="0"/>
              <a:t>Stettler Hospital has a $10MM recently updated Emergency department </a:t>
            </a:r>
            <a:r>
              <a:rPr lang="en-US"/>
              <a:t>with eight </a:t>
            </a:r>
            <a:r>
              <a:rPr lang="en-US" dirty="0"/>
              <a:t>exam rooms and 2 trauma rooms.</a:t>
            </a:r>
          </a:p>
          <a:p>
            <a:pPr marL="342900" indent="-342900">
              <a:buFont typeface="Arial" panose="020B0604020202020204" pitchFamily="34" charset="0"/>
              <a:buChar char="•"/>
            </a:pPr>
            <a:r>
              <a:rPr lang="en-US" dirty="0"/>
              <a:t>There are 26 acute care beds.</a:t>
            </a:r>
          </a:p>
          <a:p>
            <a:pPr marL="342900" indent="-342900">
              <a:buFont typeface="Arial" panose="020B0604020202020204" pitchFamily="34" charset="0"/>
              <a:buChar char="•"/>
            </a:pPr>
            <a:r>
              <a:rPr lang="en-US" dirty="0"/>
              <a:t>Surgical suite with state-of-the-art anesthesia equipment </a:t>
            </a:r>
          </a:p>
          <a:p>
            <a:pPr marL="342900" indent="-342900">
              <a:buFont typeface="Arial" panose="020B0604020202020204" pitchFamily="34" charset="0"/>
              <a:buChar char="•"/>
            </a:pPr>
            <a:r>
              <a:rPr lang="en-US" dirty="0"/>
              <a:t>2 upgraded labor and delivery suites </a:t>
            </a:r>
          </a:p>
          <a:p>
            <a:pPr marL="342900" indent="-342900">
              <a:buFont typeface="Arial" panose="020B0604020202020204" pitchFamily="34" charset="0"/>
              <a:buChar char="•"/>
            </a:pPr>
            <a:r>
              <a:rPr lang="en-US" dirty="0"/>
              <a:t>Stettler Health Services Foundation is a local foundation that raises community money to support the hospital and, in the last 26 years, has raised 1.4MM dollars purchasing equipment and patient comfort items.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244D-8FE0-7F31-93A9-9B8670F99B04}"/>
              </a:ext>
            </a:extLst>
          </p:cNvPr>
          <p:cNvSpPr>
            <a:spLocks noGrp="1"/>
          </p:cNvSpPr>
          <p:nvPr>
            <p:ph type="title"/>
          </p:nvPr>
        </p:nvSpPr>
        <p:spPr/>
        <p:txBody>
          <a:bodyPr/>
          <a:lstStyle/>
          <a:p>
            <a:r>
              <a:rPr lang="en-CA" dirty="0"/>
              <a:t>Questions Answered by Doctor </a:t>
            </a:r>
            <a:r>
              <a:rPr lang="en-CA" dirty="0" err="1"/>
              <a:t>Agwaze</a:t>
            </a:r>
            <a:endParaRPr lang="en-CA" dirty="0"/>
          </a:p>
        </p:txBody>
      </p:sp>
      <p:sp>
        <p:nvSpPr>
          <p:cNvPr id="3" name="Text Placeholder 2">
            <a:extLst>
              <a:ext uri="{FF2B5EF4-FFF2-40B4-BE49-F238E27FC236}">
                <a16:creationId xmlns:a16="http://schemas.microsoft.com/office/drawing/2014/main" id="{6537D2A9-FB1E-6DFB-13B3-708D51D67F66}"/>
              </a:ext>
            </a:extLst>
          </p:cNvPr>
          <p:cNvSpPr>
            <a:spLocks noGrp="1"/>
          </p:cNvSpPr>
          <p:nvPr>
            <p:ph type="body" idx="1"/>
          </p:nvPr>
        </p:nvSpPr>
        <p:spPr>
          <a:xfrm>
            <a:off x="911424" y="1772816"/>
            <a:ext cx="4955976" cy="762000"/>
          </a:xfrm>
        </p:spPr>
        <p:txBody>
          <a:bodyPr/>
          <a:lstStyle/>
          <a:p>
            <a:r>
              <a:rPr lang="en-CA" b="1" dirty="0"/>
              <a:t>An Overview of the Type of Medicine Practiced in the Community</a:t>
            </a:r>
          </a:p>
        </p:txBody>
      </p:sp>
      <p:sp>
        <p:nvSpPr>
          <p:cNvPr id="4" name="Content Placeholder 3">
            <a:extLst>
              <a:ext uri="{FF2B5EF4-FFF2-40B4-BE49-F238E27FC236}">
                <a16:creationId xmlns:a16="http://schemas.microsoft.com/office/drawing/2014/main" id="{7A76CC35-146E-F5B8-1C12-18C2EAD7CAAC}"/>
              </a:ext>
            </a:extLst>
          </p:cNvPr>
          <p:cNvSpPr>
            <a:spLocks noGrp="1"/>
          </p:cNvSpPr>
          <p:nvPr>
            <p:ph sz="half" idx="2"/>
          </p:nvPr>
        </p:nvSpPr>
        <p:spPr/>
        <p:txBody>
          <a:bodyPr>
            <a:normAutofit fontScale="77500" lnSpcReduction="20000"/>
          </a:bodyPr>
          <a:lstStyle/>
          <a:p>
            <a:r>
              <a:rPr lang="en-CA" dirty="0"/>
              <a:t>The community has all types/varieties of medicine we practice.</a:t>
            </a:r>
          </a:p>
          <a:p>
            <a:r>
              <a:rPr lang="en-CA" dirty="0"/>
              <a:t>Every physician has full control of the type or variety of medicine they choose to practice. You have complete flexibility.</a:t>
            </a:r>
          </a:p>
          <a:p>
            <a:r>
              <a:rPr lang="en-CA" dirty="0"/>
              <a:t>We have the following types of medical practice, you may decide to choose one, some or all of them:</a:t>
            </a:r>
          </a:p>
          <a:p>
            <a:pPr lvl="1"/>
            <a:r>
              <a:rPr lang="en-CA" sz="2100" dirty="0"/>
              <a:t>Clinical-based Practice</a:t>
            </a:r>
          </a:p>
          <a:p>
            <a:pPr lvl="1"/>
            <a:r>
              <a:rPr lang="en-CA" sz="2100" dirty="0"/>
              <a:t>Emergency Practice</a:t>
            </a:r>
          </a:p>
          <a:p>
            <a:pPr lvl="1"/>
            <a:r>
              <a:rPr lang="en-CA" sz="2100" dirty="0"/>
              <a:t>Labour and Delivery</a:t>
            </a:r>
          </a:p>
          <a:p>
            <a:pPr lvl="1"/>
            <a:r>
              <a:rPr lang="en-CA" sz="2100" dirty="0"/>
              <a:t>Long Term Care Practice</a:t>
            </a:r>
          </a:p>
          <a:p>
            <a:pPr lvl="1"/>
            <a:r>
              <a:rPr lang="en-CA" sz="2100" dirty="0"/>
              <a:t>Supportive/Assisted Living Practice</a:t>
            </a:r>
          </a:p>
        </p:txBody>
      </p:sp>
      <p:sp>
        <p:nvSpPr>
          <p:cNvPr id="5" name="Text Placeholder 4">
            <a:extLst>
              <a:ext uri="{FF2B5EF4-FFF2-40B4-BE49-F238E27FC236}">
                <a16:creationId xmlns:a16="http://schemas.microsoft.com/office/drawing/2014/main" id="{09DF5D5D-7095-A282-4541-1452D21CE1AA}"/>
              </a:ext>
            </a:extLst>
          </p:cNvPr>
          <p:cNvSpPr>
            <a:spLocks noGrp="1"/>
          </p:cNvSpPr>
          <p:nvPr>
            <p:ph type="body" sz="quarter" idx="3"/>
          </p:nvPr>
        </p:nvSpPr>
        <p:spPr/>
        <p:txBody>
          <a:bodyPr/>
          <a:lstStyle/>
          <a:p>
            <a:r>
              <a:rPr lang="en-CA" b="1" dirty="0"/>
              <a:t>The Structure of the Clinic(s)</a:t>
            </a:r>
          </a:p>
        </p:txBody>
      </p:sp>
      <p:sp>
        <p:nvSpPr>
          <p:cNvPr id="6" name="Content Placeholder 5">
            <a:extLst>
              <a:ext uri="{FF2B5EF4-FFF2-40B4-BE49-F238E27FC236}">
                <a16:creationId xmlns:a16="http://schemas.microsoft.com/office/drawing/2014/main" id="{68ED7D76-0D86-8296-3BDA-576C2190602A}"/>
              </a:ext>
            </a:extLst>
          </p:cNvPr>
          <p:cNvSpPr>
            <a:spLocks noGrp="1"/>
          </p:cNvSpPr>
          <p:nvPr>
            <p:ph sz="quarter" idx="4"/>
          </p:nvPr>
        </p:nvSpPr>
        <p:spPr/>
        <p:txBody>
          <a:bodyPr>
            <a:normAutofit fontScale="77500" lnSpcReduction="20000"/>
          </a:bodyPr>
          <a:lstStyle/>
          <a:p>
            <a:r>
              <a:rPr lang="en-CA" dirty="0"/>
              <a:t>There are two clinics in Stettler. Each clinic has 10 consulting rooms and 5 offices. </a:t>
            </a:r>
          </a:p>
          <a:p>
            <a:r>
              <a:rPr lang="en-CA" dirty="0"/>
              <a:t>Each clinic has common front staff that work for all the doctors in booking appointments, receiving phone calls, etc. for patients while each doctor has their own MOA (Medical Office Assistant).</a:t>
            </a:r>
          </a:p>
          <a:p>
            <a:r>
              <a:rPr lang="en-CA" dirty="0"/>
              <a:t>Overall, the expense of each clinic is shared equally among the physicians. Your first 2 to 3 months expenses are based on a split (30/70) or the amount that the other physicians are paying – whichever one is the lesser until such a time you start paying the same as the rest of the physicians.</a:t>
            </a:r>
          </a:p>
        </p:txBody>
      </p:sp>
    </p:spTree>
    <p:extLst>
      <p:ext uri="{BB962C8B-B14F-4D97-AF65-F5344CB8AC3E}">
        <p14:creationId xmlns:p14="http://schemas.microsoft.com/office/powerpoint/2010/main" val="263579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244D-8FE0-7F31-93A9-9B8670F99B04}"/>
              </a:ext>
            </a:extLst>
          </p:cNvPr>
          <p:cNvSpPr>
            <a:spLocks noGrp="1"/>
          </p:cNvSpPr>
          <p:nvPr>
            <p:ph type="title"/>
          </p:nvPr>
        </p:nvSpPr>
        <p:spPr/>
        <p:txBody>
          <a:bodyPr/>
          <a:lstStyle/>
          <a:p>
            <a:r>
              <a:rPr lang="en-CA" dirty="0"/>
              <a:t>Questions Answered by Doctor </a:t>
            </a:r>
            <a:r>
              <a:rPr lang="en-CA" dirty="0" err="1"/>
              <a:t>Agwaze</a:t>
            </a:r>
            <a:endParaRPr lang="en-CA" dirty="0"/>
          </a:p>
        </p:txBody>
      </p:sp>
      <p:sp>
        <p:nvSpPr>
          <p:cNvPr id="3" name="Text Placeholder 2">
            <a:extLst>
              <a:ext uri="{FF2B5EF4-FFF2-40B4-BE49-F238E27FC236}">
                <a16:creationId xmlns:a16="http://schemas.microsoft.com/office/drawing/2014/main" id="{6537D2A9-FB1E-6DFB-13B3-708D51D67F66}"/>
              </a:ext>
            </a:extLst>
          </p:cNvPr>
          <p:cNvSpPr>
            <a:spLocks noGrp="1"/>
          </p:cNvSpPr>
          <p:nvPr>
            <p:ph type="body" idx="1"/>
          </p:nvPr>
        </p:nvSpPr>
        <p:spPr>
          <a:xfrm>
            <a:off x="911424" y="1828799"/>
            <a:ext cx="7704856" cy="762000"/>
          </a:xfrm>
        </p:spPr>
        <p:txBody>
          <a:bodyPr/>
          <a:lstStyle/>
          <a:p>
            <a:r>
              <a:rPr lang="en-CA" sz="2800" b="1" dirty="0"/>
              <a:t>Examples</a:t>
            </a:r>
            <a:r>
              <a:rPr lang="en-CA" b="1" dirty="0"/>
              <a:t> of Different Physicians Practice Patterns:</a:t>
            </a:r>
          </a:p>
        </p:txBody>
      </p:sp>
      <p:sp>
        <p:nvSpPr>
          <p:cNvPr id="4" name="Content Placeholder 3">
            <a:extLst>
              <a:ext uri="{FF2B5EF4-FFF2-40B4-BE49-F238E27FC236}">
                <a16:creationId xmlns:a16="http://schemas.microsoft.com/office/drawing/2014/main" id="{7A76CC35-146E-F5B8-1C12-18C2EAD7CAAC}"/>
              </a:ext>
            </a:extLst>
          </p:cNvPr>
          <p:cNvSpPr>
            <a:spLocks noGrp="1"/>
          </p:cNvSpPr>
          <p:nvPr>
            <p:ph sz="half" idx="2"/>
          </p:nvPr>
        </p:nvSpPr>
        <p:spPr>
          <a:xfrm>
            <a:off x="1066800" y="2590799"/>
            <a:ext cx="10058400" cy="3810033"/>
          </a:xfrm>
        </p:spPr>
        <p:txBody>
          <a:bodyPr>
            <a:normAutofit/>
          </a:bodyPr>
          <a:lstStyle/>
          <a:p>
            <a:r>
              <a:rPr lang="en-CA" sz="2100" dirty="0"/>
              <a:t>Most physicians do the same in terms of scopey of practice with some individual variations.</a:t>
            </a:r>
          </a:p>
          <a:p>
            <a:r>
              <a:rPr lang="en-CA" sz="2100" dirty="0"/>
              <a:t>Almost all the physicians run a clinic. Some of the physicians do emergency calls some choose not to. Some of the physicians do labour and delivery, while some do anaesthesia. Some of the physicians do long term care. </a:t>
            </a:r>
          </a:p>
          <a:p>
            <a:r>
              <a:rPr lang="en-CA" sz="2100" dirty="0"/>
              <a:t>Again, no hard of strict rules about practice pattern. It all depends on what you want to do. </a:t>
            </a:r>
          </a:p>
          <a:p>
            <a:pPr marL="0" indent="0">
              <a:buNone/>
            </a:pPr>
            <a:endParaRPr lang="en-CA" sz="2100" dirty="0"/>
          </a:p>
        </p:txBody>
      </p:sp>
    </p:spTree>
    <p:extLst>
      <p:ext uri="{BB962C8B-B14F-4D97-AF65-F5344CB8AC3E}">
        <p14:creationId xmlns:p14="http://schemas.microsoft.com/office/powerpoint/2010/main" val="4291276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133</TotalTime>
  <Words>559</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Franklin Gothic Medium</vt:lpstr>
      <vt:lpstr>Medical Design 16x9</vt:lpstr>
      <vt:lpstr>Stettler </vt:lpstr>
      <vt:lpstr>Where is Stettler</vt:lpstr>
      <vt:lpstr>Stettler Town, County, and Village Stats</vt:lpstr>
      <vt:lpstr>Drawing Area </vt:lpstr>
      <vt:lpstr>Stettler</vt:lpstr>
      <vt:lpstr>PowerPoint Presentation</vt:lpstr>
      <vt:lpstr>Questions Answered by Doctor Agwaze</vt:lpstr>
      <vt:lpstr>Questions Answered by Doctor Agwaze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Dean Lovell</dc:creator>
  <cp:lastModifiedBy>Office Assistant</cp:lastModifiedBy>
  <cp:revision>5</cp:revision>
  <dcterms:created xsi:type="dcterms:W3CDTF">2024-08-19T15:29:03Z</dcterms:created>
  <dcterms:modified xsi:type="dcterms:W3CDTF">2024-08-22T15:05:56Z</dcterms:modified>
</cp:coreProperties>
</file>